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Open Sauce Bold" charset="1" panose="00000800000000000000"/>
      <p:regular r:id="rId13"/>
    </p:embeddedFont>
    <p:embeddedFont>
      <p:font typeface="Open Sauce"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832347"/>
            <a:ext cx="18288000" cy="8454653"/>
            <a:chOff x="0" y="0"/>
            <a:chExt cx="2833290" cy="1309847"/>
          </a:xfrm>
        </p:grpSpPr>
        <p:sp>
          <p:nvSpPr>
            <p:cNvPr name="Freeform 3" id="3"/>
            <p:cNvSpPr/>
            <p:nvPr/>
          </p:nvSpPr>
          <p:spPr>
            <a:xfrm flipH="true" flipV="false" rot="0">
              <a:off x="0" y="0"/>
              <a:ext cx="2833290" cy="1309847"/>
            </a:xfrm>
            <a:custGeom>
              <a:avLst/>
              <a:gdLst/>
              <a:ahLst/>
              <a:cxnLst/>
              <a:rect r="r" b="b" t="t" l="l"/>
              <a:pathLst>
                <a:path h="1309847" w="2833290">
                  <a:moveTo>
                    <a:pt x="2833290" y="0"/>
                  </a:moveTo>
                  <a:lnTo>
                    <a:pt x="0" y="0"/>
                  </a:lnTo>
                  <a:lnTo>
                    <a:pt x="0" y="1309847"/>
                  </a:lnTo>
                  <a:lnTo>
                    <a:pt x="2833290" y="1309847"/>
                  </a:lnTo>
                  <a:close/>
                </a:path>
              </a:pathLst>
            </a:custGeom>
            <a:blipFill>
              <a:blip r:embed="rId2"/>
              <a:stretch>
                <a:fillRect l="-36070" t="-1886" r="0" b="-94579"/>
              </a:stretch>
            </a:blipFill>
          </p:spPr>
        </p:sp>
      </p:grpSp>
      <p:sp>
        <p:nvSpPr>
          <p:cNvPr name="Freeform 4" id="4"/>
          <p:cNvSpPr/>
          <p:nvPr/>
        </p:nvSpPr>
        <p:spPr>
          <a:xfrm flipH="false" flipV="false" rot="0">
            <a:off x="7468177" y="-311037"/>
            <a:ext cx="3351645" cy="2679475"/>
          </a:xfrm>
          <a:custGeom>
            <a:avLst/>
            <a:gdLst/>
            <a:ahLst/>
            <a:cxnLst/>
            <a:rect r="r" b="b" t="t" l="l"/>
            <a:pathLst>
              <a:path h="2679475" w="3351645">
                <a:moveTo>
                  <a:pt x="0" y="0"/>
                </a:moveTo>
                <a:lnTo>
                  <a:pt x="3351646" y="0"/>
                </a:lnTo>
                <a:lnTo>
                  <a:pt x="3351646" y="2679474"/>
                </a:lnTo>
                <a:lnTo>
                  <a:pt x="0" y="2679474"/>
                </a:lnTo>
                <a:lnTo>
                  <a:pt x="0" y="0"/>
                </a:lnTo>
                <a:close/>
              </a:path>
            </a:pathLst>
          </a:custGeom>
          <a:blipFill>
            <a:blip r:embed="rId3"/>
            <a:stretch>
              <a:fillRect l="0" t="0" r="0" b="0"/>
            </a:stretch>
          </a:blipFill>
        </p:spPr>
      </p:sp>
      <p:sp>
        <p:nvSpPr>
          <p:cNvPr name="TextBox 5" id="5"/>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6" id="6"/>
          <p:cNvSpPr txBox="true"/>
          <p:nvPr/>
        </p:nvSpPr>
        <p:spPr>
          <a:xfrm rot="0">
            <a:off x="1028700" y="3736587"/>
            <a:ext cx="6695319" cy="4690465"/>
          </a:xfrm>
          <a:prstGeom prst="rect">
            <a:avLst/>
          </a:prstGeom>
        </p:spPr>
        <p:txBody>
          <a:bodyPr anchor="t" rtlCol="false" tIns="0" lIns="0" bIns="0" rIns="0">
            <a:spAutoFit/>
          </a:bodyPr>
          <a:lstStyle/>
          <a:p>
            <a:pPr algn="l">
              <a:lnSpc>
                <a:spcPts val="19110"/>
              </a:lnSpc>
              <a:spcBef>
                <a:spcPct val="0"/>
              </a:spcBef>
            </a:pPr>
            <a:r>
              <a:rPr lang="en-US" b="true" sz="13650" spc="-887">
                <a:solidFill>
                  <a:srgbClr val="F7F7F7"/>
                </a:solidFill>
                <a:latin typeface="Open Sauce Bold"/>
                <a:ea typeface="Open Sauce Bold"/>
                <a:cs typeface="Open Sauce Bold"/>
                <a:sym typeface="Open Sauce Bold"/>
              </a:rPr>
              <a:t>ATLETA STYLE</a:t>
            </a:r>
          </a:p>
        </p:txBody>
      </p:sp>
      <p:sp>
        <p:nvSpPr>
          <p:cNvPr name="TextBox 7" id="7"/>
          <p:cNvSpPr txBox="true"/>
          <p:nvPr/>
        </p:nvSpPr>
        <p:spPr>
          <a:xfrm rot="0">
            <a:off x="1028700" y="6013233"/>
            <a:ext cx="6695319" cy="313690"/>
          </a:xfrm>
          <a:prstGeom prst="rect">
            <a:avLst/>
          </a:prstGeom>
        </p:spPr>
        <p:txBody>
          <a:bodyPr anchor="t" rtlCol="false" tIns="0" lIns="0" bIns="0" rIns="0">
            <a:spAutoFit/>
          </a:bodyPr>
          <a:lstStyle/>
          <a:p>
            <a:pPr algn="l">
              <a:lnSpc>
                <a:spcPts val="2660"/>
              </a:lnSpc>
            </a:pPr>
            <a:r>
              <a:rPr lang="en-US" b="true" sz="1900" spc="-123">
                <a:solidFill>
                  <a:srgbClr val="F7F7F7"/>
                </a:solidFill>
                <a:latin typeface="Open Sauce Bold"/>
                <a:ea typeface="Open Sauce Bold"/>
                <a:cs typeface="Open Sauce Bold"/>
                <a:sym typeface="Open Sauce Bold"/>
              </a:rPr>
              <a:t>MOVIMENTAR-SE É VIVER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83665" y="1810611"/>
            <a:ext cx="11301852" cy="8476389"/>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4" id="4"/>
          <p:cNvGrpSpPr/>
          <p:nvPr/>
        </p:nvGrpSpPr>
        <p:grpSpPr>
          <a:xfrm rot="0">
            <a:off x="10707455" y="2186473"/>
            <a:ext cx="1814514" cy="2721771"/>
            <a:chOff x="0" y="0"/>
            <a:chExt cx="406400" cy="609600"/>
          </a:xfrm>
        </p:grpSpPr>
        <p:sp>
          <p:nvSpPr>
            <p:cNvPr name="Freeform 5" id="5"/>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6" id="6"/>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1028700" y="5605288"/>
            <a:ext cx="7469659" cy="887035"/>
            <a:chOff x="0" y="0"/>
            <a:chExt cx="5005404" cy="594400"/>
          </a:xfrm>
        </p:grpSpPr>
        <p:sp>
          <p:nvSpPr>
            <p:cNvPr name="Freeform 8" id="8"/>
            <p:cNvSpPr/>
            <p:nvPr/>
          </p:nvSpPr>
          <p:spPr>
            <a:xfrm flipH="false" flipV="false" rot="0">
              <a:off x="0" y="0"/>
              <a:ext cx="5005405" cy="594400"/>
            </a:xfrm>
            <a:custGeom>
              <a:avLst/>
              <a:gdLst/>
              <a:ahLst/>
              <a:cxnLst/>
              <a:rect r="r" b="b" t="t" l="l"/>
              <a:pathLst>
                <a:path h="594400" w="5005405">
                  <a:moveTo>
                    <a:pt x="4802205" y="0"/>
                  </a:moveTo>
                  <a:lnTo>
                    <a:pt x="0" y="0"/>
                  </a:lnTo>
                  <a:lnTo>
                    <a:pt x="203200" y="594400"/>
                  </a:lnTo>
                  <a:lnTo>
                    <a:pt x="5005405" y="594400"/>
                  </a:lnTo>
                  <a:lnTo>
                    <a:pt x="4802205" y="0"/>
                  </a:lnTo>
                  <a:close/>
                </a:path>
              </a:pathLst>
            </a:custGeom>
            <a:gradFill rotWithShape="true">
              <a:gsLst>
                <a:gs pos="0">
                  <a:srgbClr val="FFDE59">
                    <a:alpha val="100000"/>
                  </a:srgbClr>
                </a:gs>
                <a:gs pos="100000">
                  <a:srgbClr val="FF914D">
                    <a:alpha val="100000"/>
                  </a:srgbClr>
                </a:gs>
              </a:gsLst>
              <a:lin ang="0"/>
            </a:gradFill>
          </p:spPr>
        </p:sp>
        <p:sp>
          <p:nvSpPr>
            <p:cNvPr name="TextBox 9" id="9"/>
            <p:cNvSpPr txBox="true"/>
            <p:nvPr/>
          </p:nvSpPr>
          <p:spPr>
            <a:xfrm>
              <a:off x="101600" y="47625"/>
              <a:ext cx="4802204" cy="546775"/>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0181897" y="6872978"/>
            <a:ext cx="1769957" cy="2654936"/>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2" id="12"/>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
        <p:nvSpPr>
          <p:cNvPr name="TextBox 13" id="13"/>
          <p:cNvSpPr txBox="true"/>
          <p:nvPr/>
        </p:nvSpPr>
        <p:spPr>
          <a:xfrm rot="0">
            <a:off x="1028700" y="2300773"/>
            <a:ext cx="7469659" cy="2607471"/>
          </a:xfrm>
          <a:prstGeom prst="rect">
            <a:avLst/>
          </a:prstGeom>
        </p:spPr>
        <p:txBody>
          <a:bodyPr anchor="t" rtlCol="false" tIns="0" lIns="0" bIns="0" rIns="0">
            <a:spAutoFit/>
          </a:bodyPr>
          <a:lstStyle/>
          <a:p>
            <a:pPr algn="l">
              <a:lnSpc>
                <a:spcPts val="10198"/>
              </a:lnSpc>
            </a:pPr>
            <a:r>
              <a:rPr lang="en-US" b="true" sz="9442" spc="-613">
                <a:solidFill>
                  <a:srgbClr val="F7F7F7"/>
                </a:solidFill>
                <a:latin typeface="Open Sauce Bold"/>
                <a:ea typeface="Open Sauce Bold"/>
                <a:cs typeface="Open Sauce Bold"/>
                <a:sym typeface="Open Sauce Bold"/>
              </a:rPr>
              <a:t>OBJETIVO DO SISTEMA</a:t>
            </a:r>
          </a:p>
        </p:txBody>
      </p:sp>
      <p:sp>
        <p:nvSpPr>
          <p:cNvPr name="TextBox 14" id="14"/>
          <p:cNvSpPr txBox="true"/>
          <p:nvPr/>
        </p:nvSpPr>
        <p:spPr>
          <a:xfrm rot="0">
            <a:off x="1863859" y="5865290"/>
            <a:ext cx="5799341"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ATRAVÉS DA INTERNET</a:t>
            </a:r>
          </a:p>
        </p:txBody>
      </p:sp>
      <p:sp>
        <p:nvSpPr>
          <p:cNvPr name="TextBox 15" id="15"/>
          <p:cNvSpPr txBox="true"/>
          <p:nvPr/>
        </p:nvSpPr>
        <p:spPr>
          <a:xfrm rot="0">
            <a:off x="1312538" y="6796778"/>
            <a:ext cx="6700817" cy="2976881"/>
          </a:xfrm>
          <a:prstGeom prst="rect">
            <a:avLst/>
          </a:prstGeom>
        </p:spPr>
        <p:txBody>
          <a:bodyPr anchor="t" rtlCol="false" tIns="0" lIns="0" bIns="0" rIns="0">
            <a:spAutoFit/>
          </a:bodyPr>
          <a:lstStyle/>
          <a:p>
            <a:pPr algn="l">
              <a:lnSpc>
                <a:spcPts val="4619"/>
              </a:lnSpc>
            </a:pPr>
            <a:r>
              <a:rPr lang="en-US" sz="3299" spc="-214">
                <a:solidFill>
                  <a:srgbClr val="F7F7F7"/>
                </a:solidFill>
                <a:latin typeface="Open Sauce"/>
                <a:ea typeface="Open Sauce"/>
                <a:cs typeface="Open Sauce"/>
                <a:sym typeface="Open Sauce"/>
              </a:rPr>
              <a:t>Apresenta os produtos da loja de artigos através de uma plataforma virtual que pode ser acessada de qualquer lugar com acesso à internet.</a:t>
            </a:r>
          </a:p>
          <a:p>
            <a:pPr algn="l">
              <a:lnSpc>
                <a:spcPts val="53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233013" y="6532664"/>
            <a:ext cx="6026287" cy="887035"/>
            <a:chOff x="0" y="0"/>
            <a:chExt cx="4433413" cy="652573"/>
          </a:xfrm>
        </p:grpSpPr>
        <p:sp>
          <p:nvSpPr>
            <p:cNvPr name="Freeform 3" id="3"/>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4" id="4"/>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5" id="5"/>
          <p:cNvSpPr txBox="true"/>
          <p:nvPr/>
        </p:nvSpPr>
        <p:spPr>
          <a:xfrm rot="0">
            <a:off x="8498359" y="2755799"/>
            <a:ext cx="8760941" cy="4059826"/>
          </a:xfrm>
          <a:prstGeom prst="rect">
            <a:avLst/>
          </a:prstGeom>
        </p:spPr>
        <p:txBody>
          <a:bodyPr anchor="t" rtlCol="false" tIns="0" lIns="0" bIns="0" rIns="0">
            <a:spAutoFit/>
          </a:bodyPr>
          <a:lstStyle/>
          <a:p>
            <a:pPr algn="r">
              <a:lnSpc>
                <a:spcPts val="8010"/>
              </a:lnSpc>
            </a:pPr>
            <a:r>
              <a:rPr lang="en-US" b="true" sz="7417" spc="-482">
                <a:solidFill>
                  <a:srgbClr val="F7F7F7"/>
                </a:solidFill>
                <a:latin typeface="Open Sauce Bold"/>
                <a:ea typeface="Open Sauce Bold"/>
                <a:cs typeface="Open Sauce Bold"/>
                <a:sym typeface="Open Sauce Bold"/>
              </a:rPr>
              <a:t>PROBLEMAS QUE A PLATAFORMA RESOLVE</a:t>
            </a:r>
          </a:p>
          <a:p>
            <a:pPr algn="r">
              <a:lnSpc>
                <a:spcPts val="8010"/>
              </a:lnSpc>
            </a:pPr>
          </a:p>
        </p:txBody>
      </p:sp>
      <p:sp>
        <p:nvSpPr>
          <p:cNvPr name="TextBox 6" id="6"/>
          <p:cNvSpPr txBox="true"/>
          <p:nvPr/>
        </p:nvSpPr>
        <p:spPr>
          <a:xfrm rot="0">
            <a:off x="11410968" y="6792666"/>
            <a:ext cx="5670378"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SEM TER LOJA FÍSICA</a:t>
            </a:r>
          </a:p>
        </p:txBody>
      </p:sp>
      <p:sp>
        <p:nvSpPr>
          <p:cNvPr name="TextBox 7" id="7"/>
          <p:cNvSpPr txBox="true"/>
          <p:nvPr/>
        </p:nvSpPr>
        <p:spPr>
          <a:xfrm rot="0">
            <a:off x="9144000" y="7555236"/>
            <a:ext cx="8448773" cy="3158491"/>
          </a:xfrm>
          <a:prstGeom prst="rect">
            <a:avLst/>
          </a:prstGeom>
        </p:spPr>
        <p:txBody>
          <a:bodyPr anchor="t" rtlCol="false" tIns="0" lIns="0" bIns="0" rIns="0">
            <a:spAutoFit/>
          </a:bodyPr>
          <a:lstStyle/>
          <a:p>
            <a:pPr algn="just">
              <a:lnSpc>
                <a:spcPts val="4059"/>
              </a:lnSpc>
            </a:pPr>
            <a:r>
              <a:rPr lang="en-US" sz="2899" spc="-188">
                <a:solidFill>
                  <a:srgbClr val="F7F7F7"/>
                </a:solidFill>
                <a:latin typeface="Open Sauce"/>
                <a:ea typeface="Open Sauce"/>
                <a:cs typeface="Open Sauce"/>
                <a:sym typeface="Open Sauce"/>
              </a:rPr>
              <a:t>Os produtos podem ser comprados virtualmente pelos clientes da loja através do site, dessa forma, produtos de possível interesse do cliente pode ser comprados confortavelmente de sua casa, levando comodismo ao cliente.</a:t>
            </a:r>
          </a:p>
          <a:p>
            <a:pPr algn="just">
              <a:lnSpc>
                <a:spcPts val="4759"/>
              </a:lnSpc>
            </a:pPr>
          </a:p>
        </p:txBody>
      </p:sp>
      <p:grpSp>
        <p:nvGrpSpPr>
          <p:cNvPr name="Group 8" id="8"/>
          <p:cNvGrpSpPr/>
          <p:nvPr/>
        </p:nvGrpSpPr>
        <p:grpSpPr>
          <a:xfrm rot="0">
            <a:off x="-1279768" y="2670074"/>
            <a:ext cx="7743556" cy="6588226"/>
            <a:chOff x="0" y="0"/>
            <a:chExt cx="1175645" cy="1000240"/>
          </a:xfrm>
        </p:grpSpPr>
        <p:sp>
          <p:nvSpPr>
            <p:cNvPr name="Freeform 9" id="9"/>
            <p:cNvSpPr/>
            <p:nvPr/>
          </p:nvSpPr>
          <p:spPr>
            <a:xfrm flipH="false" flipV="false" rot="0">
              <a:off x="0" y="0"/>
              <a:ext cx="1175645" cy="1000240"/>
            </a:xfrm>
            <a:custGeom>
              <a:avLst/>
              <a:gdLst/>
              <a:ahLst/>
              <a:cxnLst/>
              <a:rect r="r" b="b" t="t" l="l"/>
              <a:pathLst>
                <a:path h="1000240" w="1175645">
                  <a:moveTo>
                    <a:pt x="972445" y="0"/>
                  </a:moveTo>
                  <a:lnTo>
                    <a:pt x="0" y="0"/>
                  </a:lnTo>
                  <a:lnTo>
                    <a:pt x="203200" y="1000240"/>
                  </a:lnTo>
                  <a:lnTo>
                    <a:pt x="1175645" y="1000240"/>
                  </a:lnTo>
                  <a:lnTo>
                    <a:pt x="972445" y="0"/>
                  </a:lnTo>
                  <a:close/>
                </a:path>
              </a:pathLst>
            </a:custGeom>
            <a:blipFill>
              <a:blip r:embed="rId2"/>
              <a:stretch>
                <a:fillRect l="-13849" t="0" r="-13849" b="0"/>
              </a:stretch>
            </a:blipFill>
          </p:spPr>
        </p:sp>
      </p:grpSp>
      <p:grpSp>
        <p:nvGrpSpPr>
          <p:cNvPr name="Group 10" id="10"/>
          <p:cNvGrpSpPr/>
          <p:nvPr/>
        </p:nvGrpSpPr>
        <p:grpSpPr>
          <a:xfrm rot="0">
            <a:off x="6072299" y="4823570"/>
            <a:ext cx="1793640" cy="4434730"/>
            <a:chOff x="0" y="0"/>
            <a:chExt cx="406400" cy="1004814"/>
          </a:xfrm>
        </p:grpSpPr>
        <p:sp>
          <p:nvSpPr>
            <p:cNvPr name="Freeform 11" id="11"/>
            <p:cNvSpPr/>
            <p:nvPr/>
          </p:nvSpPr>
          <p:spPr>
            <a:xfrm flipH="false" flipV="false" rot="0">
              <a:off x="0" y="0"/>
              <a:ext cx="406400" cy="1004814"/>
            </a:xfrm>
            <a:custGeom>
              <a:avLst/>
              <a:gdLst/>
              <a:ahLst/>
              <a:cxnLst/>
              <a:rect r="r" b="b" t="t" l="l"/>
              <a:pathLst>
                <a:path h="1004814" w="406400">
                  <a:moveTo>
                    <a:pt x="203200" y="0"/>
                  </a:moveTo>
                  <a:lnTo>
                    <a:pt x="0" y="0"/>
                  </a:lnTo>
                  <a:lnTo>
                    <a:pt x="203200" y="1004814"/>
                  </a:lnTo>
                  <a:lnTo>
                    <a:pt x="406400" y="1004814"/>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2" id="12"/>
            <p:cNvSpPr txBox="true"/>
            <p:nvPr/>
          </p:nvSpPr>
          <p:spPr>
            <a:xfrm>
              <a:off x="101600" y="47625"/>
              <a:ext cx="203200" cy="957189"/>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7008627"/>
            <a:ext cx="6837238" cy="887035"/>
            <a:chOff x="0" y="0"/>
            <a:chExt cx="4581620" cy="594400"/>
          </a:xfrm>
        </p:grpSpPr>
        <p:sp>
          <p:nvSpPr>
            <p:cNvPr name="Freeform 3" id="3"/>
            <p:cNvSpPr/>
            <p:nvPr/>
          </p:nvSpPr>
          <p:spPr>
            <a:xfrm flipH="false" flipV="false" rot="0">
              <a:off x="0" y="0"/>
              <a:ext cx="4581620" cy="594400"/>
            </a:xfrm>
            <a:custGeom>
              <a:avLst/>
              <a:gdLst/>
              <a:ahLst/>
              <a:cxnLst/>
              <a:rect r="r" b="b" t="t" l="l"/>
              <a:pathLst>
                <a:path h="594400" w="4581620">
                  <a:moveTo>
                    <a:pt x="4378420" y="0"/>
                  </a:moveTo>
                  <a:lnTo>
                    <a:pt x="0" y="0"/>
                  </a:lnTo>
                  <a:lnTo>
                    <a:pt x="203200" y="594400"/>
                  </a:lnTo>
                  <a:lnTo>
                    <a:pt x="4581620" y="594400"/>
                  </a:lnTo>
                  <a:lnTo>
                    <a:pt x="4378420" y="0"/>
                  </a:lnTo>
                  <a:close/>
                </a:path>
              </a:pathLst>
            </a:custGeom>
            <a:gradFill rotWithShape="true">
              <a:gsLst>
                <a:gs pos="0">
                  <a:srgbClr val="FFDE59">
                    <a:alpha val="100000"/>
                  </a:srgbClr>
                </a:gs>
                <a:gs pos="100000">
                  <a:srgbClr val="FF914D">
                    <a:alpha val="100000"/>
                  </a:srgbClr>
                </a:gs>
              </a:gsLst>
              <a:lin ang="0"/>
            </a:gradFill>
          </p:spPr>
        </p:sp>
        <p:sp>
          <p:nvSpPr>
            <p:cNvPr name="TextBox 4" id="4"/>
            <p:cNvSpPr txBox="true"/>
            <p:nvPr/>
          </p:nvSpPr>
          <p:spPr>
            <a:xfrm>
              <a:off x="101600" y="47625"/>
              <a:ext cx="4378420" cy="546775"/>
            </a:xfrm>
            <a:prstGeom prst="rect">
              <a:avLst/>
            </a:prstGeom>
          </p:spPr>
          <p:txBody>
            <a:bodyPr anchor="ctr" rtlCol="false" tIns="50800" lIns="50800" bIns="50800" rIns="50800"/>
            <a:lstStyle/>
            <a:p>
              <a:pPr algn="ctr">
                <a:lnSpc>
                  <a:spcPts val="1134"/>
                </a:lnSpc>
              </a:pPr>
            </a:p>
          </p:txBody>
        </p:sp>
      </p:grpSp>
      <p:sp>
        <p:nvSpPr>
          <p:cNvPr name="TextBox 5" id="5"/>
          <p:cNvSpPr txBox="true"/>
          <p:nvPr/>
        </p:nvSpPr>
        <p:spPr>
          <a:xfrm rot="0">
            <a:off x="1028700" y="2351253"/>
            <a:ext cx="7469659" cy="4549121"/>
          </a:xfrm>
          <a:prstGeom prst="rect">
            <a:avLst/>
          </a:prstGeom>
        </p:spPr>
        <p:txBody>
          <a:bodyPr anchor="t" rtlCol="false" tIns="0" lIns="0" bIns="0" rIns="0">
            <a:spAutoFit/>
          </a:bodyPr>
          <a:lstStyle/>
          <a:p>
            <a:pPr algn="l">
              <a:lnSpc>
                <a:spcPts val="7153"/>
              </a:lnSpc>
            </a:pPr>
            <a:r>
              <a:rPr lang="en-US" b="true" sz="6623" spc="-430">
                <a:solidFill>
                  <a:srgbClr val="F7F7F7"/>
                </a:solidFill>
                <a:latin typeface="Open Sauce Bold"/>
                <a:ea typeface="Open Sauce Bold"/>
                <a:cs typeface="Open Sauce Bold"/>
                <a:sym typeface="Open Sauce Bold"/>
              </a:rPr>
              <a:t>QUAIS SÃO AS FUNCIONALIDADES PRINCIPAIS DA PLATAFORMA</a:t>
            </a:r>
          </a:p>
          <a:p>
            <a:pPr algn="l">
              <a:lnSpc>
                <a:spcPts val="7153"/>
              </a:lnSpc>
            </a:pPr>
          </a:p>
        </p:txBody>
      </p:sp>
      <p:sp>
        <p:nvSpPr>
          <p:cNvPr name="TextBox 6" id="6"/>
          <p:cNvSpPr txBox="true"/>
          <p:nvPr/>
        </p:nvSpPr>
        <p:spPr>
          <a:xfrm rot="0">
            <a:off x="1028700" y="7268629"/>
            <a:ext cx="6837238" cy="328422"/>
          </a:xfrm>
          <a:prstGeom prst="rect">
            <a:avLst/>
          </a:prstGeom>
        </p:spPr>
        <p:txBody>
          <a:bodyPr anchor="t" rtlCol="false" tIns="0" lIns="0" bIns="0" rIns="0">
            <a:spAutoFit/>
          </a:bodyPr>
          <a:lstStyle/>
          <a:p>
            <a:pPr algn="ctr">
              <a:lnSpc>
                <a:spcPts val="2544"/>
              </a:lnSpc>
            </a:pPr>
            <a:r>
              <a:rPr lang="en-US" b="true" sz="2400" spc="-156">
                <a:solidFill>
                  <a:srgbClr val="030203"/>
                </a:solidFill>
                <a:latin typeface="Open Sauce Bold"/>
                <a:ea typeface="Open Sauce Bold"/>
                <a:cs typeface="Open Sauce Bold"/>
                <a:sym typeface="Open Sauce Bold"/>
              </a:rPr>
              <a:t>TENHA UM SITE TOTALMENTE FUNCIONAL</a:t>
            </a:r>
          </a:p>
        </p:txBody>
      </p:sp>
      <p:grpSp>
        <p:nvGrpSpPr>
          <p:cNvPr name="Group 7" id="7"/>
          <p:cNvGrpSpPr/>
          <p:nvPr/>
        </p:nvGrpSpPr>
        <p:grpSpPr>
          <a:xfrm rot="0">
            <a:off x="10181897" y="2275053"/>
            <a:ext cx="10981612" cy="8236209"/>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9" id="9"/>
          <p:cNvGrpSpPr/>
          <p:nvPr/>
        </p:nvGrpSpPr>
        <p:grpSpPr>
          <a:xfrm rot="0">
            <a:off x="9549476" y="8371265"/>
            <a:ext cx="6026287" cy="887035"/>
            <a:chOff x="0" y="0"/>
            <a:chExt cx="4433413" cy="652573"/>
          </a:xfrm>
        </p:grpSpPr>
        <p:sp>
          <p:nvSpPr>
            <p:cNvPr name="Freeform 10" id="10"/>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1" id="11"/>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12" id="12"/>
          <p:cNvSpPr txBox="true"/>
          <p:nvPr/>
        </p:nvSpPr>
        <p:spPr>
          <a:xfrm rot="0">
            <a:off x="9549476" y="8513759"/>
            <a:ext cx="6026287" cy="490855"/>
          </a:xfrm>
          <a:prstGeom prst="rect">
            <a:avLst/>
          </a:prstGeom>
        </p:spPr>
        <p:txBody>
          <a:bodyPr anchor="t" rtlCol="false" tIns="0" lIns="0" bIns="0" rIns="0">
            <a:spAutoFit/>
          </a:bodyPr>
          <a:lstStyle/>
          <a:p>
            <a:pPr algn="ctr">
              <a:lnSpc>
                <a:spcPts val="3919"/>
              </a:lnSpc>
            </a:pPr>
            <a:r>
              <a:rPr lang="en-US" b="true" sz="2799" spc="-181">
                <a:solidFill>
                  <a:srgbClr val="030203"/>
                </a:solidFill>
                <a:latin typeface="Open Sauce Bold"/>
                <a:ea typeface="Open Sauce Bold"/>
                <a:cs typeface="Open Sauce Bold"/>
                <a:sym typeface="Open Sauce Bold"/>
              </a:rPr>
              <a:t>SISTEMA DE CADASTRO </a:t>
            </a:r>
          </a:p>
        </p:txBody>
      </p:sp>
      <p:grpSp>
        <p:nvGrpSpPr>
          <p:cNvPr name="Group 13" id="13"/>
          <p:cNvGrpSpPr/>
          <p:nvPr/>
        </p:nvGrpSpPr>
        <p:grpSpPr>
          <a:xfrm rot="0">
            <a:off x="10008304" y="6780588"/>
            <a:ext cx="6026287" cy="1028035"/>
            <a:chOff x="0" y="0"/>
            <a:chExt cx="3825349" cy="652573"/>
          </a:xfrm>
        </p:grpSpPr>
        <p:sp>
          <p:nvSpPr>
            <p:cNvPr name="Freeform 14" id="14"/>
            <p:cNvSpPr/>
            <p:nvPr/>
          </p:nvSpPr>
          <p:spPr>
            <a:xfrm flipH="false" flipV="false" rot="0">
              <a:off x="0" y="0"/>
              <a:ext cx="3825349" cy="652573"/>
            </a:xfrm>
            <a:custGeom>
              <a:avLst/>
              <a:gdLst/>
              <a:ahLst/>
              <a:cxnLst/>
              <a:rect r="r" b="b" t="t" l="l"/>
              <a:pathLst>
                <a:path h="652573" w="3825349">
                  <a:moveTo>
                    <a:pt x="203200" y="0"/>
                  </a:moveTo>
                  <a:lnTo>
                    <a:pt x="3825349" y="0"/>
                  </a:lnTo>
                  <a:lnTo>
                    <a:pt x="3622149"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5" id="15"/>
            <p:cNvSpPr txBox="true"/>
            <p:nvPr/>
          </p:nvSpPr>
          <p:spPr>
            <a:xfrm>
              <a:off x="101600" y="47625"/>
              <a:ext cx="3622149" cy="604948"/>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10703092" y="6932783"/>
            <a:ext cx="4636712" cy="75222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ACESSO DO CLIENTE</a:t>
            </a:r>
          </a:p>
        </p:txBody>
      </p:sp>
      <p:grpSp>
        <p:nvGrpSpPr>
          <p:cNvPr name="Group 17" id="17"/>
          <p:cNvGrpSpPr/>
          <p:nvPr/>
        </p:nvGrpSpPr>
        <p:grpSpPr>
          <a:xfrm rot="0">
            <a:off x="10493596" y="5387677"/>
            <a:ext cx="6026287" cy="887035"/>
            <a:chOff x="0" y="0"/>
            <a:chExt cx="4433413" cy="652573"/>
          </a:xfrm>
        </p:grpSpPr>
        <p:sp>
          <p:nvSpPr>
            <p:cNvPr name="Freeform 18" id="18"/>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9" id="19"/>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20" id="20"/>
          <p:cNvSpPr txBox="true"/>
          <p:nvPr/>
        </p:nvSpPr>
        <p:spPr>
          <a:xfrm rot="0">
            <a:off x="10493596" y="5650346"/>
            <a:ext cx="6026287"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COMPRA</a:t>
            </a:r>
          </a:p>
        </p:txBody>
      </p:sp>
      <p:grpSp>
        <p:nvGrpSpPr>
          <p:cNvPr name="Group 21" id="21"/>
          <p:cNvGrpSpPr/>
          <p:nvPr/>
        </p:nvGrpSpPr>
        <p:grpSpPr>
          <a:xfrm rot="0">
            <a:off x="10978888" y="3871992"/>
            <a:ext cx="6026287" cy="887035"/>
            <a:chOff x="0" y="0"/>
            <a:chExt cx="4433413" cy="652573"/>
          </a:xfrm>
        </p:grpSpPr>
        <p:sp>
          <p:nvSpPr>
            <p:cNvPr name="Freeform 22" id="22"/>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3" id="23"/>
            <p:cNvSpPr txBox="true"/>
            <p:nvPr/>
          </p:nvSpPr>
          <p:spPr>
            <a:xfrm>
              <a:off x="101600" y="95250"/>
              <a:ext cx="4230213" cy="557323"/>
            </a:xfrm>
            <a:prstGeom prst="rect">
              <a:avLst/>
            </a:prstGeom>
          </p:spPr>
          <p:txBody>
            <a:bodyPr anchor="ctr" rtlCol="false" tIns="50800" lIns="50800" bIns="50800" rIns="50800"/>
            <a:lstStyle/>
            <a:p>
              <a:pPr algn="ctr">
                <a:lnSpc>
                  <a:spcPts val="2267"/>
                </a:lnSpc>
              </a:pPr>
              <a:r>
                <a:rPr lang="en-US" b="true" sz="2799" spc="-55">
                  <a:solidFill>
                    <a:srgbClr val="000000"/>
                  </a:solidFill>
                  <a:latin typeface="Open Sauce Bold"/>
                  <a:ea typeface="Open Sauce Bold"/>
                  <a:cs typeface="Open Sauce Bold"/>
                  <a:sym typeface="Open Sauce Bold"/>
                </a:rPr>
                <a:t>CONTROLE DE ESTOQUE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15626" y="759828"/>
            <a:ext cx="12656748" cy="9365467"/>
          </a:xfrm>
          <a:custGeom>
            <a:avLst/>
            <a:gdLst/>
            <a:ahLst/>
            <a:cxnLst/>
            <a:rect r="r" b="b" t="t" l="l"/>
            <a:pathLst>
              <a:path h="9365467" w="12656748">
                <a:moveTo>
                  <a:pt x="0" y="0"/>
                </a:moveTo>
                <a:lnTo>
                  <a:pt x="12656748" y="0"/>
                </a:lnTo>
                <a:lnTo>
                  <a:pt x="12656748" y="9365467"/>
                </a:lnTo>
                <a:lnTo>
                  <a:pt x="0" y="9365467"/>
                </a:lnTo>
                <a:lnTo>
                  <a:pt x="0" y="0"/>
                </a:lnTo>
                <a:close/>
              </a:path>
            </a:pathLst>
          </a:custGeom>
          <a:blipFill>
            <a:blip r:embed="rId2"/>
            <a:stretch>
              <a:fillRect l="-674" t="0" r="0" b="0"/>
            </a:stretch>
          </a:blipFill>
        </p:spPr>
      </p:sp>
      <p:sp>
        <p:nvSpPr>
          <p:cNvPr name="TextBox 3" id="3"/>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4" id="4"/>
          <p:cNvSpPr txBox="true"/>
          <p:nvPr/>
        </p:nvSpPr>
        <p:spPr>
          <a:xfrm rot="0">
            <a:off x="5585832" y="213989"/>
            <a:ext cx="7116335" cy="545839"/>
          </a:xfrm>
          <a:prstGeom prst="rect">
            <a:avLst/>
          </a:prstGeom>
        </p:spPr>
        <p:txBody>
          <a:bodyPr anchor="t" rtlCol="false" tIns="0" lIns="0" bIns="0" rIns="0">
            <a:spAutoFit/>
          </a:bodyPr>
          <a:lstStyle/>
          <a:p>
            <a:pPr algn="ctr">
              <a:lnSpc>
                <a:spcPts val="4256"/>
              </a:lnSpc>
            </a:pPr>
            <a:r>
              <a:rPr lang="en-US" b="true" sz="3941" spc="-256">
                <a:solidFill>
                  <a:srgbClr val="F7F7F7"/>
                </a:solidFill>
                <a:latin typeface="Open Sauce Bold"/>
                <a:ea typeface="Open Sauce Bold"/>
                <a:cs typeface="Open Sauce Bold"/>
                <a:sym typeface="Open Sauce Bold"/>
              </a:rPr>
              <a:t>DIAGRAMA DE CASOS DE USO</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2390" y="763405"/>
          <a:ext cx="18003221" cy="9056133"/>
        </p:xfrm>
        <a:graphic>
          <a:graphicData uri="http://schemas.openxmlformats.org/drawingml/2006/table">
            <a:tbl>
              <a:tblPr/>
              <a:tblGrid>
                <a:gridCol w="5288722"/>
                <a:gridCol w="4021473"/>
                <a:gridCol w="8693025"/>
              </a:tblGrid>
              <a:tr h="1329569">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Duração (6 Meses)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Atividades principais da etapa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Etapas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7853">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Reuniões com cliente, definição de objetivos, público-alvo, funcionalidades, estrutura de produtos e métodos de pagamento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Levantamento de requisitos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55657">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Criação dos diagramas (UML, casos de uso), arquitetura do sistema, modelagem de banco de dados, wireframes e protótipos do site.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Análise / Modelagem</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29569">
                <a:tc>
                  <a:txBody>
                    <a:bodyPr anchor="t" rtlCol="false"/>
                    <a:lstStyle/>
                    <a:p>
                      <a:pPr algn="ctr">
                        <a:lnSpc>
                          <a:spcPts val="3499"/>
                        </a:lnSpc>
                        <a:defRPr/>
                      </a:pPr>
                      <a:r>
                        <a:rPr lang="en-US" sz="2499">
                          <a:solidFill>
                            <a:srgbClr val="FFFFFF"/>
                          </a:solidFill>
                          <a:latin typeface="Open Sauce"/>
                          <a:ea typeface="Open Sauce"/>
                          <a:cs typeface="Open Sauce"/>
                          <a:sym typeface="Open Sauce"/>
                        </a:rPr>
                        <a:t>10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Codificação do front-end e back-end.</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Desenvolvimento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5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Testes funcionais, de usabilidade, segurança e desempenho. Correção de bugs. Validação com o cliente.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Testes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1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Deploy no servidor, treinamento do cliente, documentação e entrega final do projeto.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Implementação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 id="3"/>
          <p:cNvSpPr txBox="true"/>
          <p:nvPr/>
        </p:nvSpPr>
        <p:spPr>
          <a:xfrm rot="0">
            <a:off x="5554971" y="161678"/>
            <a:ext cx="7178058" cy="867022"/>
          </a:xfrm>
          <a:prstGeom prst="rect">
            <a:avLst/>
          </a:prstGeom>
        </p:spPr>
        <p:txBody>
          <a:bodyPr anchor="t" rtlCol="false" tIns="0" lIns="0" bIns="0" rIns="0">
            <a:spAutoFit/>
          </a:bodyPr>
          <a:lstStyle/>
          <a:p>
            <a:pPr algn="just">
              <a:lnSpc>
                <a:spcPts val="3392"/>
              </a:lnSpc>
            </a:pPr>
            <a:r>
              <a:rPr lang="en-US" b="true" sz="3141" spc="-204">
                <a:solidFill>
                  <a:srgbClr val="F7F7F7"/>
                </a:solidFill>
                <a:latin typeface="Open Sauce Bold"/>
                <a:ea typeface="Open Sauce Bold"/>
                <a:cs typeface="Open Sauce Bold"/>
                <a:sym typeface="Open Sauce Bold"/>
              </a:rPr>
              <a:t>CRONOGRAMA DE DESENVOLVIMENTO</a:t>
            </a:r>
          </a:p>
          <a:p>
            <a:pPr algn="r">
              <a:lnSpc>
                <a:spcPts val="339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4935716"/>
            <a:ext cx="6026287" cy="887035"/>
            <a:chOff x="0" y="0"/>
            <a:chExt cx="4038203" cy="594400"/>
          </a:xfrm>
        </p:grpSpPr>
        <p:sp>
          <p:nvSpPr>
            <p:cNvPr name="Freeform 3" id="3"/>
            <p:cNvSpPr/>
            <p:nvPr/>
          </p:nvSpPr>
          <p:spPr>
            <a:xfrm flipH="false" flipV="false" rot="0">
              <a:off x="0" y="0"/>
              <a:ext cx="4038203" cy="594400"/>
            </a:xfrm>
            <a:custGeom>
              <a:avLst/>
              <a:gdLst/>
              <a:ahLst/>
              <a:cxnLst/>
              <a:rect r="r" b="b" t="t" l="l"/>
              <a:pathLst>
                <a:path h="594400" w="4038203">
                  <a:moveTo>
                    <a:pt x="3835003" y="0"/>
                  </a:moveTo>
                  <a:lnTo>
                    <a:pt x="0" y="0"/>
                  </a:lnTo>
                  <a:lnTo>
                    <a:pt x="203200" y="594400"/>
                  </a:lnTo>
                  <a:lnTo>
                    <a:pt x="4038203" y="594400"/>
                  </a:lnTo>
                  <a:lnTo>
                    <a:pt x="3835003" y="0"/>
                  </a:lnTo>
                  <a:close/>
                </a:path>
              </a:pathLst>
            </a:custGeom>
            <a:gradFill rotWithShape="true">
              <a:gsLst>
                <a:gs pos="0">
                  <a:srgbClr val="FFDE59">
                    <a:alpha val="100000"/>
                  </a:srgbClr>
                </a:gs>
                <a:gs pos="100000">
                  <a:srgbClr val="FF914D">
                    <a:alpha val="100000"/>
                  </a:srgbClr>
                </a:gs>
              </a:gsLst>
              <a:lin ang="0"/>
            </a:gradFill>
          </p:spPr>
        </p:sp>
        <p:sp>
          <p:nvSpPr>
            <p:cNvPr name="TextBox 4" id="4"/>
            <p:cNvSpPr txBox="true"/>
            <p:nvPr/>
          </p:nvSpPr>
          <p:spPr>
            <a:xfrm>
              <a:off x="101600" y="47625"/>
              <a:ext cx="3835003" cy="546775"/>
            </a:xfrm>
            <a:prstGeom prst="rect">
              <a:avLst/>
            </a:prstGeom>
          </p:spPr>
          <p:txBody>
            <a:bodyPr anchor="ctr" rtlCol="false" tIns="50800" lIns="50800" bIns="50800" rIns="50800"/>
            <a:lstStyle/>
            <a:p>
              <a:pPr algn="ctr">
                <a:lnSpc>
                  <a:spcPts val="1134"/>
                </a:lnSpc>
              </a:pPr>
            </a:p>
          </p:txBody>
        </p:sp>
      </p:grpSp>
      <p:sp>
        <p:nvSpPr>
          <p:cNvPr name="TextBox 5" id="5"/>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6" id="6"/>
          <p:cNvSpPr txBox="true"/>
          <p:nvPr/>
        </p:nvSpPr>
        <p:spPr>
          <a:xfrm rot="0">
            <a:off x="1040162" y="2492194"/>
            <a:ext cx="9141735" cy="1828437"/>
          </a:xfrm>
          <a:prstGeom prst="rect">
            <a:avLst/>
          </a:prstGeom>
        </p:spPr>
        <p:txBody>
          <a:bodyPr anchor="t" rtlCol="false" tIns="0" lIns="0" bIns="0" rIns="0">
            <a:spAutoFit/>
          </a:bodyPr>
          <a:lstStyle/>
          <a:p>
            <a:pPr algn="l">
              <a:lnSpc>
                <a:spcPts val="14041"/>
              </a:lnSpc>
            </a:pPr>
            <a:r>
              <a:rPr lang="en-US" b="true" sz="13001" spc="-845">
                <a:solidFill>
                  <a:srgbClr val="F7F7F7"/>
                </a:solidFill>
                <a:latin typeface="Open Sauce Bold"/>
                <a:ea typeface="Open Sauce Bold"/>
                <a:cs typeface="Open Sauce Bold"/>
                <a:sym typeface="Open Sauce Bold"/>
              </a:rPr>
              <a:t>OBRIGADO</a:t>
            </a:r>
          </a:p>
        </p:txBody>
      </p:sp>
      <p:sp>
        <p:nvSpPr>
          <p:cNvPr name="TextBox 7" id="7"/>
          <p:cNvSpPr txBox="true"/>
          <p:nvPr/>
        </p:nvSpPr>
        <p:spPr>
          <a:xfrm rot="0">
            <a:off x="1028700" y="5195719"/>
            <a:ext cx="6026287" cy="392684"/>
          </a:xfrm>
          <a:prstGeom prst="rect">
            <a:avLst/>
          </a:prstGeom>
        </p:spPr>
        <p:txBody>
          <a:bodyPr anchor="t" rtlCol="false" tIns="0" lIns="0" bIns="0" rIns="0">
            <a:spAutoFit/>
          </a:bodyPr>
          <a:lstStyle/>
          <a:p>
            <a:pPr algn="ctr">
              <a:lnSpc>
                <a:spcPts val="2967"/>
              </a:lnSpc>
            </a:pPr>
            <a:r>
              <a:rPr lang="en-US" b="true" sz="2799" spc="-181">
                <a:solidFill>
                  <a:srgbClr val="030203"/>
                </a:solidFill>
                <a:latin typeface="Open Sauce Bold"/>
                <a:ea typeface="Open Sauce Bold"/>
                <a:cs typeface="Open Sauce Bold"/>
                <a:sym typeface="Open Sauce Bold"/>
              </a:rPr>
              <a:t>PELA SUA ATENÇÃO!!!</a:t>
            </a:r>
          </a:p>
        </p:txBody>
      </p:sp>
      <p:grpSp>
        <p:nvGrpSpPr>
          <p:cNvPr name="Group 8" id="8"/>
          <p:cNvGrpSpPr/>
          <p:nvPr/>
        </p:nvGrpSpPr>
        <p:grpSpPr>
          <a:xfrm rot="0">
            <a:off x="11233013" y="2606494"/>
            <a:ext cx="9258628" cy="6651806"/>
            <a:chOff x="0" y="0"/>
            <a:chExt cx="848500" cy="609600"/>
          </a:xfrm>
        </p:grpSpPr>
        <p:sp>
          <p:nvSpPr>
            <p:cNvPr name="Freeform 9" id="9"/>
            <p:cNvSpPr/>
            <p:nvPr/>
          </p:nvSpPr>
          <p:spPr>
            <a:xfrm flipH="false" flipV="false" rot="0">
              <a:off x="0" y="0"/>
              <a:ext cx="848500" cy="609600"/>
            </a:xfrm>
            <a:custGeom>
              <a:avLst/>
              <a:gdLst/>
              <a:ahLst/>
              <a:cxnLst/>
              <a:rect r="r" b="b" t="t" l="l"/>
              <a:pathLst>
                <a:path h="609600" w="848500">
                  <a:moveTo>
                    <a:pt x="203200" y="0"/>
                  </a:moveTo>
                  <a:lnTo>
                    <a:pt x="848500" y="0"/>
                  </a:lnTo>
                  <a:lnTo>
                    <a:pt x="645300" y="609600"/>
                  </a:lnTo>
                  <a:lnTo>
                    <a:pt x="0" y="609600"/>
                  </a:lnTo>
                  <a:lnTo>
                    <a:pt x="203200" y="0"/>
                  </a:lnTo>
                  <a:close/>
                </a:path>
              </a:pathLst>
            </a:custGeom>
            <a:blipFill>
              <a:blip r:embed="rId2"/>
              <a:stretch>
                <a:fillRect l="-3816" t="0" r="-3816" b="0"/>
              </a:stretch>
            </a:blipFill>
          </p:spPr>
        </p:sp>
      </p:grpSp>
      <p:grpSp>
        <p:nvGrpSpPr>
          <p:cNvPr name="Group 10" id="10"/>
          <p:cNvGrpSpPr/>
          <p:nvPr/>
        </p:nvGrpSpPr>
        <p:grpSpPr>
          <a:xfrm rot="0">
            <a:off x="11933890" y="2885527"/>
            <a:ext cx="1958150" cy="2937224"/>
            <a:chOff x="0" y="0"/>
            <a:chExt cx="406400" cy="609600"/>
          </a:xfrm>
        </p:grpSpPr>
        <p:sp>
          <p:nvSpPr>
            <p:cNvPr name="Freeform 11" id="11"/>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2" id="12"/>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DAG4sWS4kVE</dc:identifier>
  <dcterms:modified xsi:type="dcterms:W3CDTF">2011-08-01T06:04:30Z</dcterms:modified>
  <cp:revision>1</cp:revision>
  <dc:title>Atleta Style 1</dc:title>
</cp:coreProperties>
</file>